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6" r:id="rId4"/>
    <p:sldId id="261" r:id="rId5"/>
    <p:sldId id="264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00000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itchFamily="34" charset="0"/>
              </a:rPr>
              <a:t>程序流程图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1.2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689018" y="2870392"/>
            <a:ext cx="666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程序流程图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348060" y="2794930"/>
            <a:ext cx="6254012" cy="1827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流程图的优点：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）采用简单规范的符号，画法简单；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）结构清晰，逻辑性强；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）便于描述，容易理解。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2865437" cy="461665"/>
            <a:chOff x="515938" y="1091211"/>
            <a:chExt cx="2865437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3998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流程图或框图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文本框 32">
            <a:extLst>
              <a:ext uri="{FF2B5EF4-FFF2-40B4-BE49-F238E27FC236}">
                <a16:creationId xmlns:a16="http://schemas.microsoft.com/office/drawing/2014/main" id="{AEF72453-B864-4B79-94D1-932F015D2B23}"/>
              </a:ext>
            </a:extLst>
          </p:cNvPr>
          <p:cNvSpPr txBox="1"/>
          <p:nvPr/>
        </p:nvSpPr>
        <p:spPr>
          <a:xfrm>
            <a:off x="1348060" y="2202426"/>
            <a:ext cx="9051703" cy="497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流程图或框图：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以特定的图形符号加上说明，表示算法的图。</a:t>
            </a:r>
            <a:endParaRPr lang="zh-CN" altLang="en-US" sz="2400" b="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3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702D6053-79EF-4721-9594-A3B5DA871B75}"/>
              </a:ext>
            </a:extLst>
          </p:cNvPr>
          <p:cNvGrpSpPr/>
          <p:nvPr/>
        </p:nvGrpSpPr>
        <p:grpSpPr>
          <a:xfrm>
            <a:off x="515938" y="1091211"/>
            <a:ext cx="3332162" cy="461665"/>
            <a:chOff x="515938" y="1091211"/>
            <a:chExt cx="3332162" cy="461665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4A84F382-5A43-42E2-9AF6-D67B149F7299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id="{7F5D96F5-F6CC-4386-A4E6-C8249F8E0656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25">
                <a:extLst>
                  <a:ext uri="{FF2B5EF4-FFF2-40B4-BE49-F238E27FC236}">
                    <a16:creationId xmlns:a16="http://schemas.microsoft.com/office/drawing/2014/main" id="{647BF768-C621-445E-ACCC-5E878FABFFC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id="{2D90D30C-5D85-4FDC-A5C0-32D886A2C3C4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4CD63687-185B-4946-BEC8-EE047578A16B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id="{54C12377-A8B9-4B71-B98D-24B40CC8DA72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平行四边形 36">
                <a:extLst>
                  <a:ext uri="{FF2B5EF4-FFF2-40B4-BE49-F238E27FC236}">
                    <a16:creationId xmlns:a16="http://schemas.microsoft.com/office/drawing/2014/main" id="{031D00FC-1026-464C-8E58-63A418DBCA52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767D0DA2-B062-4217-B3E9-5A352C13281D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38">
                <a:extLst>
                  <a:ext uri="{FF2B5EF4-FFF2-40B4-BE49-F238E27FC236}">
                    <a16:creationId xmlns:a16="http://schemas.microsoft.com/office/drawing/2014/main" id="{972CAEF4-F9F5-4FA1-892E-3ACDCDFA997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581BC2F-1BA8-4A3E-9A98-981524C86ABC}"/>
                </a:ext>
              </a:extLst>
            </p:cNvPr>
            <p:cNvSpPr txBox="1"/>
            <p:nvPr/>
          </p:nvSpPr>
          <p:spPr>
            <a:xfrm>
              <a:off x="981504" y="1091211"/>
              <a:ext cx="28665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流程图的基本符号</a:t>
              </a:r>
            </a:p>
          </p:txBody>
        </p:sp>
      </p:grpSp>
      <p:sp>
        <p:nvSpPr>
          <p:cNvPr id="47" name="Flowchart: Terminator 6">
            <a:extLst>
              <a:ext uri="{FF2B5EF4-FFF2-40B4-BE49-F238E27FC236}">
                <a16:creationId xmlns:a16="http://schemas.microsoft.com/office/drawing/2014/main" id="{AEEC6D55-25AD-4941-817A-8F9F3CE019DF}"/>
              </a:ext>
            </a:extLst>
          </p:cNvPr>
          <p:cNvSpPr/>
          <p:nvPr/>
        </p:nvSpPr>
        <p:spPr bwMode="auto">
          <a:xfrm>
            <a:off x="2075973" y="1943559"/>
            <a:ext cx="1282844" cy="522640"/>
          </a:xfrm>
          <a:prstGeom prst="flowChartTerminator">
            <a:avLst/>
          </a:prstGeom>
          <a:solidFill>
            <a:schemeClr val="bg1">
              <a:alpha val="26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6" name="TextBox 7">
            <a:extLst>
              <a:ext uri="{FF2B5EF4-FFF2-40B4-BE49-F238E27FC236}">
                <a16:creationId xmlns:a16="http://schemas.microsoft.com/office/drawing/2014/main" id="{0D0487D1-E614-49AD-B3B2-328BA3981A17}"/>
              </a:ext>
            </a:extLst>
          </p:cNvPr>
          <p:cNvSpPr txBox="1"/>
          <p:nvPr/>
        </p:nvSpPr>
        <p:spPr>
          <a:xfrm>
            <a:off x="3720095" y="2013194"/>
            <a:ext cx="659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起止框，表示算法的开始或结束</a:t>
            </a:r>
          </a:p>
        </p:txBody>
      </p:sp>
      <p:sp>
        <p:nvSpPr>
          <p:cNvPr id="57" name="Flowchart: Process 9">
            <a:extLst>
              <a:ext uri="{FF2B5EF4-FFF2-40B4-BE49-F238E27FC236}">
                <a16:creationId xmlns:a16="http://schemas.microsoft.com/office/drawing/2014/main" id="{6F34DC73-827F-44B3-A8FB-A61DDBF3F36E}"/>
              </a:ext>
            </a:extLst>
          </p:cNvPr>
          <p:cNvSpPr/>
          <p:nvPr/>
        </p:nvSpPr>
        <p:spPr bwMode="auto">
          <a:xfrm>
            <a:off x="2123486" y="3482258"/>
            <a:ext cx="1187819" cy="522640"/>
          </a:xfrm>
          <a:prstGeom prst="flowChartProcess">
            <a:avLst/>
          </a:prstGeom>
          <a:solidFill>
            <a:schemeClr val="bg1">
              <a:alpha val="26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8" name="TextBox 12">
            <a:extLst>
              <a:ext uri="{FF2B5EF4-FFF2-40B4-BE49-F238E27FC236}">
                <a16:creationId xmlns:a16="http://schemas.microsoft.com/office/drawing/2014/main" id="{5CC661E8-B586-4D40-97A5-D1909238327F}"/>
              </a:ext>
            </a:extLst>
          </p:cNvPr>
          <p:cNvSpPr txBox="1"/>
          <p:nvPr/>
        </p:nvSpPr>
        <p:spPr>
          <a:xfrm>
            <a:off x="3720095" y="3543523"/>
            <a:ext cx="659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处理框，表示算法中要进行各类处理，赋值、计算等</a:t>
            </a:r>
          </a:p>
        </p:txBody>
      </p:sp>
      <p:sp>
        <p:nvSpPr>
          <p:cNvPr id="59" name="Flowchart: Decision 10">
            <a:extLst>
              <a:ext uri="{FF2B5EF4-FFF2-40B4-BE49-F238E27FC236}">
                <a16:creationId xmlns:a16="http://schemas.microsoft.com/office/drawing/2014/main" id="{98484E11-F561-4AF9-8794-EE093A01FD16}"/>
              </a:ext>
            </a:extLst>
          </p:cNvPr>
          <p:cNvSpPr/>
          <p:nvPr/>
        </p:nvSpPr>
        <p:spPr bwMode="auto">
          <a:xfrm>
            <a:off x="2123486" y="4275364"/>
            <a:ext cx="1187819" cy="522640"/>
          </a:xfrm>
          <a:prstGeom prst="flowChartDecision">
            <a:avLst/>
          </a:prstGeom>
          <a:solidFill>
            <a:schemeClr val="bg1">
              <a:alpha val="26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0" name="TextBox 14">
            <a:extLst>
              <a:ext uri="{FF2B5EF4-FFF2-40B4-BE49-F238E27FC236}">
                <a16:creationId xmlns:a16="http://schemas.microsoft.com/office/drawing/2014/main" id="{81071222-4482-4242-9057-67D7181387D1}"/>
              </a:ext>
            </a:extLst>
          </p:cNvPr>
          <p:cNvSpPr txBox="1"/>
          <p:nvPr/>
        </p:nvSpPr>
        <p:spPr>
          <a:xfrm>
            <a:off x="3720095" y="4282069"/>
            <a:ext cx="6598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判断框，判断某一条件是否成立，成立，在出口处标记“是”或“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”，否则标记“否”或“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</a:p>
        </p:txBody>
      </p:sp>
      <p:grpSp>
        <p:nvGrpSpPr>
          <p:cNvPr id="61" name="Group 26">
            <a:extLst>
              <a:ext uri="{FF2B5EF4-FFF2-40B4-BE49-F238E27FC236}">
                <a16:creationId xmlns:a16="http://schemas.microsoft.com/office/drawing/2014/main" id="{EE75BC5D-88B3-466D-94F8-5452044D2818}"/>
              </a:ext>
            </a:extLst>
          </p:cNvPr>
          <p:cNvGrpSpPr/>
          <p:nvPr/>
        </p:nvGrpSpPr>
        <p:grpSpPr>
          <a:xfrm>
            <a:off x="2242268" y="5068470"/>
            <a:ext cx="950255" cy="629545"/>
            <a:chOff x="899592" y="5085184"/>
            <a:chExt cx="1440160" cy="1008112"/>
          </a:xfrm>
        </p:grpSpPr>
        <p:cxnSp>
          <p:nvCxnSpPr>
            <p:cNvPr id="62" name="Straight Arrow Connector 19">
              <a:extLst>
                <a:ext uri="{FF2B5EF4-FFF2-40B4-BE49-F238E27FC236}">
                  <a16:creationId xmlns:a16="http://schemas.microsoft.com/office/drawing/2014/main" id="{D1C379B5-ACF1-4AD4-9AF5-FE39A518C9ED}"/>
                </a:ext>
              </a:extLst>
            </p:cNvPr>
            <p:cNvCxnSpPr/>
            <p:nvPr/>
          </p:nvCxnSpPr>
          <p:spPr bwMode="auto">
            <a:xfrm>
              <a:off x="899592" y="5085184"/>
              <a:ext cx="0" cy="1008112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grpSp>
          <p:nvGrpSpPr>
            <p:cNvPr id="63" name="Group 25">
              <a:extLst>
                <a:ext uri="{FF2B5EF4-FFF2-40B4-BE49-F238E27FC236}">
                  <a16:creationId xmlns:a16="http://schemas.microsoft.com/office/drawing/2014/main" id="{F7BF7BC6-E78D-4F03-92A6-07EBA092A77A}"/>
                </a:ext>
              </a:extLst>
            </p:cNvPr>
            <p:cNvGrpSpPr/>
            <p:nvPr/>
          </p:nvGrpSpPr>
          <p:grpSpPr>
            <a:xfrm>
              <a:off x="1403648" y="5085184"/>
              <a:ext cx="936104" cy="1008112"/>
              <a:chOff x="1403648" y="5085184"/>
              <a:chExt cx="936104" cy="1008112"/>
            </a:xfrm>
          </p:grpSpPr>
          <p:cxnSp>
            <p:nvCxnSpPr>
              <p:cNvPr id="64" name="Straight Arrow Connector 24">
                <a:extLst>
                  <a:ext uri="{FF2B5EF4-FFF2-40B4-BE49-F238E27FC236}">
                    <a16:creationId xmlns:a16="http://schemas.microsoft.com/office/drawing/2014/main" id="{577E83D0-0D73-4380-9406-0A635CEFC122}"/>
                  </a:ext>
                </a:extLst>
              </p:cNvPr>
              <p:cNvCxnSpPr/>
              <p:nvPr/>
            </p:nvCxnSpPr>
            <p:spPr bwMode="auto">
              <a:xfrm>
                <a:off x="2339752" y="5085184"/>
                <a:ext cx="0" cy="1008112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65" name="Straight Connector 23">
                <a:extLst>
                  <a:ext uri="{FF2B5EF4-FFF2-40B4-BE49-F238E27FC236}">
                    <a16:creationId xmlns:a16="http://schemas.microsoft.com/office/drawing/2014/main" id="{3CD1F74F-1F60-4B9A-BF8F-E5BA2C4F125F}"/>
                  </a:ext>
                </a:extLst>
              </p:cNvPr>
              <p:cNvCxnSpPr/>
              <p:nvPr/>
            </p:nvCxnSpPr>
            <p:spPr bwMode="auto">
              <a:xfrm>
                <a:off x="1403648" y="5085184"/>
                <a:ext cx="936104" cy="0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66" name="TextBox 28">
            <a:extLst>
              <a:ext uri="{FF2B5EF4-FFF2-40B4-BE49-F238E27FC236}">
                <a16:creationId xmlns:a16="http://schemas.microsoft.com/office/drawing/2014/main" id="{324832D1-011F-4AFE-94B6-9E1213863293}"/>
              </a:ext>
            </a:extLst>
          </p:cNvPr>
          <p:cNvSpPr txBox="1"/>
          <p:nvPr/>
        </p:nvSpPr>
        <p:spPr>
          <a:xfrm>
            <a:off x="3720095" y="5183187"/>
            <a:ext cx="659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流程线，表示算法进行的方向及顺序</a:t>
            </a:r>
          </a:p>
        </p:txBody>
      </p:sp>
      <p:sp>
        <p:nvSpPr>
          <p:cNvPr id="67" name="Flowchart: Data 27">
            <a:extLst>
              <a:ext uri="{FF2B5EF4-FFF2-40B4-BE49-F238E27FC236}">
                <a16:creationId xmlns:a16="http://schemas.microsoft.com/office/drawing/2014/main" id="{9837F43F-0307-453C-924E-650C503EE2B1}"/>
              </a:ext>
            </a:extLst>
          </p:cNvPr>
          <p:cNvSpPr/>
          <p:nvPr/>
        </p:nvSpPr>
        <p:spPr bwMode="auto">
          <a:xfrm>
            <a:off x="2028461" y="2736665"/>
            <a:ext cx="1377869" cy="475127"/>
          </a:xfrm>
          <a:prstGeom prst="flowChartInputOutput">
            <a:avLst/>
          </a:prstGeom>
          <a:solidFill>
            <a:schemeClr val="bg1">
              <a:alpha val="26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68" name="TextBox 31">
            <a:extLst>
              <a:ext uri="{FF2B5EF4-FFF2-40B4-BE49-F238E27FC236}">
                <a16:creationId xmlns:a16="http://schemas.microsoft.com/office/drawing/2014/main" id="{8BE575A6-50C5-426D-AF2E-F39EE49A68B4}"/>
              </a:ext>
            </a:extLst>
          </p:cNvPr>
          <p:cNvSpPr txBox="1"/>
          <p:nvPr/>
        </p:nvSpPr>
        <p:spPr>
          <a:xfrm>
            <a:off x="3720095" y="2758588"/>
            <a:ext cx="6598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输入、输出框，表示算法要输入和输出的信息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C989C3C-B275-4CCF-9AEB-C8A69874F33A}"/>
              </a:ext>
            </a:extLst>
          </p:cNvPr>
          <p:cNvGrpSpPr/>
          <p:nvPr/>
        </p:nvGrpSpPr>
        <p:grpSpPr>
          <a:xfrm>
            <a:off x="1637778" y="1656589"/>
            <a:ext cx="8806104" cy="4319749"/>
            <a:chOff x="4188196" y="2127479"/>
            <a:chExt cx="3910692" cy="3650794"/>
          </a:xfrm>
        </p:grpSpPr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563A3730-46D0-4BCB-99D1-444CDA88F043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id="{CEF7501A-E0BF-4BE0-A77B-14F4F55F3721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id="{89DD9487-ADB4-4F52-B20F-28502C6148FA}"/>
                  </a:ext>
                </a:extLst>
              </p:cNvPr>
              <p:cNvSpPr/>
              <p:nvPr/>
            </p:nvSpPr>
            <p:spPr>
              <a:xfrm>
                <a:off x="4237197" y="2209801"/>
                <a:ext cx="3805953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19373667-EF53-4EBF-BEDB-75791FDF22FB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id="{129766FE-2913-4254-9B1E-B113CF486A90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6" name="任意多边形 93">
                <a:extLst>
                  <a:ext uri="{FF2B5EF4-FFF2-40B4-BE49-F238E27FC236}">
                    <a16:creationId xmlns:a16="http://schemas.microsoft.com/office/drawing/2014/main" id="{5CD5DB1C-7AD3-4BB1-ABA9-3EECEA6C6FEB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6DDC1E1-CDB2-4568-955B-EF9F78084952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BC38D813-5E17-4D83-8A3D-F2EED713ACFA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15A4F69C-ABFA-4EF8-B8FB-20B9DE1A36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E52EDD41-95B3-43B1-BF41-FD647DCBC8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9954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6" grpId="0"/>
      <p:bldP spid="57" grpId="0" animBg="1"/>
      <p:bldP spid="58" grpId="0"/>
      <p:bldP spid="59" grpId="0" animBg="1"/>
      <p:bldP spid="60" grpId="0"/>
      <p:bldP spid="66" grpId="0"/>
      <p:bldP spid="67" grpId="0" animBg="1"/>
      <p:bldP spid="6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41FDEF66-20A7-412C-8089-A4913B2F8AA0}"/>
              </a:ext>
            </a:extLst>
          </p:cNvPr>
          <p:cNvGrpSpPr/>
          <p:nvPr/>
        </p:nvGrpSpPr>
        <p:grpSpPr>
          <a:xfrm>
            <a:off x="515938" y="1053997"/>
            <a:ext cx="6684495" cy="539885"/>
            <a:chOff x="679948" y="1028702"/>
            <a:chExt cx="6684495" cy="53988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900E55A-B97D-40C9-B828-0B3505E39A25}"/>
                </a:ext>
              </a:extLst>
            </p:cNvPr>
            <p:cNvSpPr/>
            <p:nvPr/>
          </p:nvSpPr>
          <p:spPr>
            <a:xfrm>
              <a:off x="749029" y="1070043"/>
              <a:ext cx="659048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流程图: 手动输入 29">
              <a:extLst>
                <a:ext uri="{FF2B5EF4-FFF2-40B4-BE49-F238E27FC236}">
                  <a16:creationId xmlns:a16="http://schemas.microsoft.com/office/drawing/2014/main" id="{E808B6C6-9649-4D70-B7AC-90D7816C5A5C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4599002-178B-4046-BA3A-32AD8600F857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CA59489-722D-464F-9856-B1063F27B7BA}"/>
                </a:ext>
              </a:extLst>
            </p:cNvPr>
            <p:cNvSpPr txBox="1"/>
            <p:nvPr/>
          </p:nvSpPr>
          <p:spPr>
            <a:xfrm>
              <a:off x="2116401" y="1060569"/>
              <a:ext cx="51215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求任意两个整数的和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顺序结构。</a:t>
              </a: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83DC5B63-5CF3-48E9-81E0-A9FEF2C59EC3}"/>
                </a:ext>
              </a:extLst>
            </p:cNvPr>
            <p:cNvGrpSpPr/>
            <p:nvPr/>
          </p:nvGrpSpPr>
          <p:grpSpPr>
            <a:xfrm>
              <a:off x="7211619" y="1041429"/>
              <a:ext cx="152814" cy="165397"/>
              <a:chOff x="7229725" y="1023323"/>
              <a:chExt cx="152814" cy="16539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F36A3497-E0D0-4FF8-A546-E5EAC079C5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29725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192C9489-5041-4CA3-9C9F-2A898471FB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82539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B074A645-A74A-4613-88F5-9FF289DAFA49}"/>
                </a:ext>
              </a:extLst>
            </p:cNvPr>
            <p:cNvGrpSpPr/>
            <p:nvPr/>
          </p:nvGrpSpPr>
          <p:grpSpPr>
            <a:xfrm rot="5400000">
              <a:off x="7205333" y="1381236"/>
              <a:ext cx="152814" cy="165406"/>
              <a:chOff x="6186420" y="-26790"/>
              <a:chExt cx="152814" cy="165406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29C8876-EBEB-4E0C-AA48-B2D6F21EE5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20" y="-2679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7CBB8E0C-1D61-4C89-9AD6-01B7BC6480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-26781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8" name="Flowchart: Terminator 5">
            <a:extLst>
              <a:ext uri="{FF2B5EF4-FFF2-40B4-BE49-F238E27FC236}">
                <a16:creationId xmlns:a16="http://schemas.microsoft.com/office/drawing/2014/main" id="{89E5612E-61F3-44E0-9ADB-C70A4C23FBC0}"/>
              </a:ext>
            </a:extLst>
          </p:cNvPr>
          <p:cNvSpPr/>
          <p:nvPr/>
        </p:nvSpPr>
        <p:spPr bwMode="auto">
          <a:xfrm>
            <a:off x="5339408" y="1746347"/>
            <a:ext cx="1440160" cy="504056"/>
          </a:xfrm>
          <a:prstGeom prst="flowChartTerminator">
            <a:avLst/>
          </a:prstGeom>
          <a:solidFill>
            <a:srgbClr val="FFFFFF">
              <a:alpha val="26000"/>
            </a:srgb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  始</a:t>
            </a:r>
          </a:p>
        </p:txBody>
      </p:sp>
      <p:cxnSp>
        <p:nvCxnSpPr>
          <p:cNvPr id="49" name="Straight Arrow Connector 7">
            <a:extLst>
              <a:ext uri="{FF2B5EF4-FFF2-40B4-BE49-F238E27FC236}">
                <a16:creationId xmlns:a16="http://schemas.microsoft.com/office/drawing/2014/main" id="{88DFA088-61DB-4D84-B25D-0051A33EF06C}"/>
              </a:ext>
            </a:extLst>
          </p:cNvPr>
          <p:cNvCxnSpPr>
            <a:cxnSpLocks/>
          </p:cNvCxnSpPr>
          <p:nvPr/>
        </p:nvCxnSpPr>
        <p:spPr bwMode="auto">
          <a:xfrm>
            <a:off x="6095492" y="2250403"/>
            <a:ext cx="0" cy="367291"/>
          </a:xfrm>
          <a:prstGeom prst="straightConnector1">
            <a:avLst/>
          </a:prstGeom>
          <a:solidFill>
            <a:srgbClr val="009999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0" name="Flowchart: Data 12">
            <a:extLst>
              <a:ext uri="{FF2B5EF4-FFF2-40B4-BE49-F238E27FC236}">
                <a16:creationId xmlns:a16="http://schemas.microsoft.com/office/drawing/2014/main" id="{7AFCBA77-5851-4FD7-A7E5-22EC94D43074}"/>
              </a:ext>
            </a:extLst>
          </p:cNvPr>
          <p:cNvSpPr/>
          <p:nvPr/>
        </p:nvSpPr>
        <p:spPr bwMode="auto">
          <a:xfrm>
            <a:off x="4513144" y="2631465"/>
            <a:ext cx="3132348" cy="792088"/>
          </a:xfrm>
          <a:prstGeom prst="flowChartInputOutput">
            <a:avLst/>
          </a:prstGeom>
          <a:solidFill>
            <a:srgbClr val="FFFFFF">
              <a:alpha val="26000"/>
            </a:srgb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输入任意两个整数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51" name="Straight Arrow Connector 14">
            <a:extLst>
              <a:ext uri="{FF2B5EF4-FFF2-40B4-BE49-F238E27FC236}">
                <a16:creationId xmlns:a16="http://schemas.microsoft.com/office/drawing/2014/main" id="{AC53C3F9-AAAA-472E-9F7C-56189A8EBB4C}"/>
              </a:ext>
            </a:extLst>
          </p:cNvPr>
          <p:cNvCxnSpPr>
            <a:cxnSpLocks/>
          </p:cNvCxnSpPr>
          <p:nvPr/>
        </p:nvCxnSpPr>
        <p:spPr bwMode="auto">
          <a:xfrm>
            <a:off x="6101874" y="3423553"/>
            <a:ext cx="0" cy="344135"/>
          </a:xfrm>
          <a:prstGeom prst="straightConnector1">
            <a:avLst/>
          </a:prstGeom>
          <a:solidFill>
            <a:srgbClr val="009999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2" name="Flowchart: Process 15">
            <a:extLst>
              <a:ext uri="{FF2B5EF4-FFF2-40B4-BE49-F238E27FC236}">
                <a16:creationId xmlns:a16="http://schemas.microsoft.com/office/drawing/2014/main" id="{ADE19634-E0DE-46EE-ABA6-0EA08005659F}"/>
              </a:ext>
            </a:extLst>
          </p:cNvPr>
          <p:cNvSpPr/>
          <p:nvPr/>
        </p:nvSpPr>
        <p:spPr bwMode="auto">
          <a:xfrm>
            <a:off x="5201774" y="3785242"/>
            <a:ext cx="1800200" cy="504056"/>
          </a:xfrm>
          <a:prstGeom prst="flowChartProcess">
            <a:avLst/>
          </a:prstGeom>
          <a:solidFill>
            <a:srgbClr val="FFFFFF">
              <a:alpha val="26000"/>
            </a:srgb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result=</a:t>
            </a:r>
            <a:r>
              <a:rPr kumimoji="0" lang="en-US" altLang="zh-CN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53" name="Straight Arrow Connector 16">
            <a:extLst>
              <a:ext uri="{FF2B5EF4-FFF2-40B4-BE49-F238E27FC236}">
                <a16:creationId xmlns:a16="http://schemas.microsoft.com/office/drawing/2014/main" id="{DBD7503E-9C9E-485C-95BB-47DBAA2EB489}"/>
              </a:ext>
            </a:extLst>
          </p:cNvPr>
          <p:cNvCxnSpPr>
            <a:cxnSpLocks/>
          </p:cNvCxnSpPr>
          <p:nvPr/>
        </p:nvCxnSpPr>
        <p:spPr bwMode="auto">
          <a:xfrm>
            <a:off x="6112024" y="4289298"/>
            <a:ext cx="0" cy="375929"/>
          </a:xfrm>
          <a:prstGeom prst="straightConnector1">
            <a:avLst/>
          </a:prstGeom>
          <a:solidFill>
            <a:srgbClr val="009999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4" name="Flowchart: Data 17">
            <a:extLst>
              <a:ext uri="{FF2B5EF4-FFF2-40B4-BE49-F238E27FC236}">
                <a16:creationId xmlns:a16="http://schemas.microsoft.com/office/drawing/2014/main" id="{24F6EC70-2146-4BD9-8319-D5C4A7CB9AEB}"/>
              </a:ext>
            </a:extLst>
          </p:cNvPr>
          <p:cNvSpPr/>
          <p:nvPr/>
        </p:nvSpPr>
        <p:spPr bwMode="auto">
          <a:xfrm>
            <a:off x="4545850" y="4674006"/>
            <a:ext cx="3132348" cy="792088"/>
          </a:xfrm>
          <a:prstGeom prst="flowChartInputOutput">
            <a:avLst/>
          </a:prstGeom>
          <a:solidFill>
            <a:srgbClr val="FFFFFF">
              <a:alpha val="26000"/>
            </a:srgb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输出两个整数的和</a:t>
            </a: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result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55" name="Straight Arrow Connector 18">
            <a:extLst>
              <a:ext uri="{FF2B5EF4-FFF2-40B4-BE49-F238E27FC236}">
                <a16:creationId xmlns:a16="http://schemas.microsoft.com/office/drawing/2014/main" id="{3BBDE46E-6F45-49B0-8CB5-9939574F8C07}"/>
              </a:ext>
            </a:extLst>
          </p:cNvPr>
          <p:cNvCxnSpPr>
            <a:cxnSpLocks/>
          </p:cNvCxnSpPr>
          <p:nvPr/>
        </p:nvCxnSpPr>
        <p:spPr bwMode="auto">
          <a:xfrm>
            <a:off x="6132972" y="5466094"/>
            <a:ext cx="0" cy="334844"/>
          </a:xfrm>
          <a:prstGeom prst="straightConnector1">
            <a:avLst/>
          </a:prstGeom>
          <a:solidFill>
            <a:srgbClr val="009999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6" name="Flowchart: Terminator 19">
            <a:extLst>
              <a:ext uri="{FF2B5EF4-FFF2-40B4-BE49-F238E27FC236}">
                <a16:creationId xmlns:a16="http://schemas.microsoft.com/office/drawing/2014/main" id="{09905530-1083-446F-A7DF-75B7779ABF03}"/>
              </a:ext>
            </a:extLst>
          </p:cNvPr>
          <p:cNvSpPr/>
          <p:nvPr/>
        </p:nvSpPr>
        <p:spPr bwMode="auto">
          <a:xfrm>
            <a:off x="5375412" y="5800938"/>
            <a:ext cx="1440160" cy="496050"/>
          </a:xfrm>
          <a:prstGeom prst="flowChartTerminator">
            <a:avLst/>
          </a:prstGeom>
          <a:solidFill>
            <a:srgbClr val="FFFFFF">
              <a:alpha val="26000"/>
            </a:srgb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  束</a:t>
            </a:r>
          </a:p>
        </p:txBody>
      </p: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0" grpId="0" animBg="1"/>
      <p:bldP spid="52" grpId="0" animBg="1"/>
      <p:bldP spid="54" grpId="0" animBg="1"/>
      <p:bldP spid="5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41FDEF66-20A7-412C-8089-A4913B2F8AA0}"/>
              </a:ext>
            </a:extLst>
          </p:cNvPr>
          <p:cNvGrpSpPr/>
          <p:nvPr/>
        </p:nvGrpSpPr>
        <p:grpSpPr>
          <a:xfrm>
            <a:off x="515938" y="1053997"/>
            <a:ext cx="8882060" cy="539885"/>
            <a:chOff x="679948" y="1028702"/>
            <a:chExt cx="8882060" cy="539885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900E55A-B97D-40C9-B828-0B3505E39A25}"/>
                </a:ext>
              </a:extLst>
            </p:cNvPr>
            <p:cNvSpPr/>
            <p:nvPr/>
          </p:nvSpPr>
          <p:spPr>
            <a:xfrm>
              <a:off x="749029" y="1070043"/>
              <a:ext cx="822878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流程图: 手动输入 29">
              <a:extLst>
                <a:ext uri="{FF2B5EF4-FFF2-40B4-BE49-F238E27FC236}">
                  <a16:creationId xmlns:a16="http://schemas.microsoft.com/office/drawing/2014/main" id="{E808B6C6-9649-4D70-B7AC-90D7816C5A5C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4599002-178B-4046-BA3A-32AD8600F857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DCA59489-722D-464F-9856-B1063F27B7BA}"/>
                </a:ext>
              </a:extLst>
            </p:cNvPr>
            <p:cNvSpPr txBox="1"/>
            <p:nvPr/>
          </p:nvSpPr>
          <p:spPr>
            <a:xfrm>
              <a:off x="2116401" y="1060569"/>
              <a:ext cx="7445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判断某年是否是闰年的算法流程图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选择结构。</a:t>
              </a: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83DC5B63-5CF3-48E9-81E0-A9FEF2C59EC3}"/>
                </a:ext>
              </a:extLst>
            </p:cNvPr>
            <p:cNvGrpSpPr/>
            <p:nvPr/>
          </p:nvGrpSpPr>
          <p:grpSpPr>
            <a:xfrm>
              <a:off x="8888019" y="1041429"/>
              <a:ext cx="152814" cy="165397"/>
              <a:chOff x="8906125" y="1023323"/>
              <a:chExt cx="152814" cy="16539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F36A3497-E0D0-4FF8-A546-E5EAC079C59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906125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192C9489-5041-4CA3-9C9F-2A898471FB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058939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B074A645-A74A-4613-88F5-9FF289DAFA49}"/>
                </a:ext>
              </a:extLst>
            </p:cNvPr>
            <p:cNvGrpSpPr/>
            <p:nvPr/>
          </p:nvGrpSpPr>
          <p:grpSpPr>
            <a:xfrm rot="5400000">
              <a:off x="8881776" y="1381279"/>
              <a:ext cx="152814" cy="165406"/>
              <a:chOff x="6186435" y="-1703205"/>
              <a:chExt cx="152814" cy="165406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929C8876-EBEB-4E0C-AA48-B2D6F21EE5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35" y="-170320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7CBB8E0C-1D61-4C89-9AD6-01B7BC6480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64" y="-1703196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Flowchart: Terminator 4">
            <a:extLst>
              <a:ext uri="{FF2B5EF4-FFF2-40B4-BE49-F238E27FC236}">
                <a16:creationId xmlns:a16="http://schemas.microsoft.com/office/drawing/2014/main" id="{0F40C7DA-21A9-4FDB-A554-78099F4C9DBD}"/>
              </a:ext>
            </a:extLst>
          </p:cNvPr>
          <p:cNvSpPr/>
          <p:nvPr/>
        </p:nvSpPr>
        <p:spPr bwMode="auto">
          <a:xfrm>
            <a:off x="5339408" y="1618582"/>
            <a:ext cx="1440160" cy="504056"/>
          </a:xfrm>
          <a:prstGeom prst="flowChartTerminator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  始</a:t>
            </a:r>
          </a:p>
        </p:txBody>
      </p:sp>
      <p:cxnSp>
        <p:nvCxnSpPr>
          <p:cNvPr id="41" name="Straight Arrow Connector 5">
            <a:extLst>
              <a:ext uri="{FF2B5EF4-FFF2-40B4-BE49-F238E27FC236}">
                <a16:creationId xmlns:a16="http://schemas.microsoft.com/office/drawing/2014/main" id="{91E77C2D-8C19-4393-8E84-F064BF29ECCD}"/>
              </a:ext>
            </a:extLst>
          </p:cNvPr>
          <p:cNvCxnSpPr/>
          <p:nvPr/>
        </p:nvCxnSpPr>
        <p:spPr bwMode="auto">
          <a:xfrm>
            <a:off x="6095492" y="2122638"/>
            <a:ext cx="0" cy="50405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2" name="Flowchart: Data 6">
            <a:extLst>
              <a:ext uri="{FF2B5EF4-FFF2-40B4-BE49-F238E27FC236}">
                <a16:creationId xmlns:a16="http://schemas.microsoft.com/office/drawing/2014/main" id="{9EDAF56D-5F89-4F5F-B92A-FE154DEF6615}"/>
              </a:ext>
            </a:extLst>
          </p:cNvPr>
          <p:cNvSpPr/>
          <p:nvPr/>
        </p:nvSpPr>
        <p:spPr bwMode="auto">
          <a:xfrm>
            <a:off x="5015372" y="2626694"/>
            <a:ext cx="2124236" cy="504056"/>
          </a:xfrm>
          <a:prstGeom prst="flowChartInputOutput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输入年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3" name="Straight Arrow Connector 7">
            <a:extLst>
              <a:ext uri="{FF2B5EF4-FFF2-40B4-BE49-F238E27FC236}">
                <a16:creationId xmlns:a16="http://schemas.microsoft.com/office/drawing/2014/main" id="{8F56E596-B59C-43D3-B483-380F1F8BE690}"/>
              </a:ext>
            </a:extLst>
          </p:cNvPr>
          <p:cNvCxnSpPr/>
          <p:nvPr/>
        </p:nvCxnSpPr>
        <p:spPr bwMode="auto">
          <a:xfrm>
            <a:off x="6101874" y="3130750"/>
            <a:ext cx="0" cy="50405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" name="Straight Arrow Connector 9">
            <a:extLst>
              <a:ext uri="{FF2B5EF4-FFF2-40B4-BE49-F238E27FC236}">
                <a16:creationId xmlns:a16="http://schemas.microsoft.com/office/drawing/2014/main" id="{817F4BFF-F031-40A3-A2AB-8C9687949463}"/>
              </a:ext>
            </a:extLst>
          </p:cNvPr>
          <p:cNvCxnSpPr/>
          <p:nvPr/>
        </p:nvCxnSpPr>
        <p:spPr bwMode="auto">
          <a:xfrm>
            <a:off x="3541664" y="4391399"/>
            <a:ext cx="0" cy="69402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5" name="Flowchart: Data 10">
            <a:extLst>
              <a:ext uri="{FF2B5EF4-FFF2-40B4-BE49-F238E27FC236}">
                <a16:creationId xmlns:a16="http://schemas.microsoft.com/office/drawing/2014/main" id="{A4A29E31-7837-45F8-8380-B7F5A3AE6A26}"/>
              </a:ext>
            </a:extLst>
          </p:cNvPr>
          <p:cNvSpPr/>
          <p:nvPr/>
        </p:nvSpPr>
        <p:spPr bwMode="auto">
          <a:xfrm>
            <a:off x="2082335" y="5082219"/>
            <a:ext cx="2603908" cy="504056"/>
          </a:xfrm>
          <a:prstGeom prst="flowChartInputOutput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年是闰年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46" name="Straight Arrow Connector 11">
            <a:extLst>
              <a:ext uri="{FF2B5EF4-FFF2-40B4-BE49-F238E27FC236}">
                <a16:creationId xmlns:a16="http://schemas.microsoft.com/office/drawing/2014/main" id="{9568FD6B-7813-4E91-AED8-E4669B1C1FE8}"/>
              </a:ext>
            </a:extLst>
          </p:cNvPr>
          <p:cNvCxnSpPr/>
          <p:nvPr/>
        </p:nvCxnSpPr>
        <p:spPr bwMode="auto">
          <a:xfrm>
            <a:off x="8741916" y="4381220"/>
            <a:ext cx="0" cy="69402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7" name="Flowchart: Terminator 12">
            <a:extLst>
              <a:ext uri="{FF2B5EF4-FFF2-40B4-BE49-F238E27FC236}">
                <a16:creationId xmlns:a16="http://schemas.microsoft.com/office/drawing/2014/main" id="{74DA0402-8544-45D4-BB74-A72CBB410AA6}"/>
              </a:ext>
            </a:extLst>
          </p:cNvPr>
          <p:cNvSpPr/>
          <p:nvPr/>
        </p:nvSpPr>
        <p:spPr bwMode="auto">
          <a:xfrm>
            <a:off x="5357410" y="5903262"/>
            <a:ext cx="1440160" cy="496050"/>
          </a:xfrm>
          <a:prstGeom prst="flowChartTerminator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  束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8" name="Flowchart: Decision 22">
            <a:extLst>
              <a:ext uri="{FF2B5EF4-FFF2-40B4-BE49-F238E27FC236}">
                <a16:creationId xmlns:a16="http://schemas.microsoft.com/office/drawing/2014/main" id="{2FF487C8-9A91-47B9-838D-CF5FA84F4D80}"/>
              </a:ext>
            </a:extLst>
          </p:cNvPr>
          <p:cNvSpPr/>
          <p:nvPr/>
        </p:nvSpPr>
        <p:spPr bwMode="auto">
          <a:xfrm>
            <a:off x="3539208" y="3604258"/>
            <a:ext cx="5184576" cy="1553924"/>
          </a:xfrm>
          <a:prstGeom prst="flowChartDecision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能够被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整除但不能被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100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整除，或能被</a:t>
            </a: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400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整除吗？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9" name="TextBox 23">
            <a:extLst>
              <a:ext uri="{FF2B5EF4-FFF2-40B4-BE49-F238E27FC236}">
                <a16:creationId xmlns:a16="http://schemas.microsoft.com/office/drawing/2014/main" id="{BC203874-D9DA-4126-AE94-B4A79C2C000E}"/>
              </a:ext>
            </a:extLst>
          </p:cNvPr>
          <p:cNvSpPr txBox="1"/>
          <p:nvPr/>
        </p:nvSpPr>
        <p:spPr>
          <a:xfrm>
            <a:off x="2872385" y="4503200"/>
            <a:ext cx="50405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endParaRPr lang="zh-CN" altLang="en-US" sz="20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0" name="Flowchart: Data 27">
            <a:extLst>
              <a:ext uri="{FF2B5EF4-FFF2-40B4-BE49-F238E27FC236}">
                <a16:creationId xmlns:a16="http://schemas.microsoft.com/office/drawing/2014/main" id="{91F5279D-8ABD-47AD-A2D6-F4108A654971}"/>
              </a:ext>
            </a:extLst>
          </p:cNvPr>
          <p:cNvSpPr/>
          <p:nvPr/>
        </p:nvSpPr>
        <p:spPr bwMode="auto">
          <a:xfrm>
            <a:off x="7061997" y="5094150"/>
            <a:ext cx="3168352" cy="504056"/>
          </a:xfrm>
          <a:prstGeom prst="flowChartInputOutput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r>
              <a:rPr lang="zh-CN" altLang="en-US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年不是闰年</a:t>
            </a:r>
            <a:endParaRPr kumimoji="0" lang="zh-CN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1" name="Group 35">
            <a:extLst>
              <a:ext uri="{FF2B5EF4-FFF2-40B4-BE49-F238E27FC236}">
                <a16:creationId xmlns:a16="http://schemas.microsoft.com/office/drawing/2014/main" id="{480588F6-0144-4523-8F16-F4228BE4B410}"/>
              </a:ext>
            </a:extLst>
          </p:cNvPr>
          <p:cNvGrpSpPr/>
          <p:nvPr/>
        </p:nvGrpSpPr>
        <p:grpSpPr>
          <a:xfrm>
            <a:off x="3539208" y="5584528"/>
            <a:ext cx="1836204" cy="576064"/>
            <a:chOff x="1475656" y="5661248"/>
            <a:chExt cx="1836204" cy="576064"/>
          </a:xfrm>
        </p:grpSpPr>
        <p:cxnSp>
          <p:nvCxnSpPr>
            <p:cNvPr id="62" name="Straight Connector 25">
              <a:extLst>
                <a:ext uri="{FF2B5EF4-FFF2-40B4-BE49-F238E27FC236}">
                  <a16:creationId xmlns:a16="http://schemas.microsoft.com/office/drawing/2014/main" id="{80F4EA10-8BEF-4D67-8609-48A4E67B23A9}"/>
                </a:ext>
              </a:extLst>
            </p:cNvPr>
            <p:cNvCxnSpPr/>
            <p:nvPr/>
          </p:nvCxnSpPr>
          <p:spPr bwMode="auto">
            <a:xfrm>
              <a:off x="1475656" y="5661248"/>
              <a:ext cx="0" cy="576064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Arrow Connector 32">
              <a:extLst>
                <a:ext uri="{FF2B5EF4-FFF2-40B4-BE49-F238E27FC236}">
                  <a16:creationId xmlns:a16="http://schemas.microsoft.com/office/drawing/2014/main" id="{9159A97E-6737-4224-9230-87C9FBB733EB}"/>
                </a:ext>
              </a:extLst>
            </p:cNvPr>
            <p:cNvCxnSpPr/>
            <p:nvPr/>
          </p:nvCxnSpPr>
          <p:spPr bwMode="auto">
            <a:xfrm>
              <a:off x="1475656" y="6237312"/>
              <a:ext cx="1836204" cy="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64" name="Group 40">
            <a:extLst>
              <a:ext uri="{FF2B5EF4-FFF2-40B4-BE49-F238E27FC236}">
                <a16:creationId xmlns:a16="http://schemas.microsoft.com/office/drawing/2014/main" id="{EB0C3698-5ED6-4AAC-95BF-8167509B2745}"/>
              </a:ext>
            </a:extLst>
          </p:cNvPr>
          <p:cNvGrpSpPr/>
          <p:nvPr/>
        </p:nvGrpSpPr>
        <p:grpSpPr>
          <a:xfrm>
            <a:off x="6815572" y="5603350"/>
            <a:ext cx="1908212" cy="576057"/>
            <a:chOff x="4752020" y="5733256"/>
            <a:chExt cx="1908212" cy="648072"/>
          </a:xfrm>
        </p:grpSpPr>
        <p:cxnSp>
          <p:nvCxnSpPr>
            <p:cNvPr id="65" name="Straight Connector 36">
              <a:extLst>
                <a:ext uri="{FF2B5EF4-FFF2-40B4-BE49-F238E27FC236}">
                  <a16:creationId xmlns:a16="http://schemas.microsoft.com/office/drawing/2014/main" id="{DB5C61D1-499A-4024-AC23-F789A1DFB7DC}"/>
                </a:ext>
              </a:extLst>
            </p:cNvPr>
            <p:cNvCxnSpPr/>
            <p:nvPr/>
          </p:nvCxnSpPr>
          <p:spPr bwMode="auto">
            <a:xfrm>
              <a:off x="6660232" y="5733256"/>
              <a:ext cx="0" cy="64807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6" name="Straight Arrow Connector 34">
              <a:extLst>
                <a:ext uri="{FF2B5EF4-FFF2-40B4-BE49-F238E27FC236}">
                  <a16:creationId xmlns:a16="http://schemas.microsoft.com/office/drawing/2014/main" id="{98F9E367-C269-4B67-8332-5CFF75BF54E1}"/>
                </a:ext>
              </a:extLst>
            </p:cNvPr>
            <p:cNvCxnSpPr/>
            <p:nvPr/>
          </p:nvCxnSpPr>
          <p:spPr bwMode="auto">
            <a:xfrm flipH="1">
              <a:off x="4752020" y="6381328"/>
              <a:ext cx="1908212" cy="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67" name="TextBox 39">
            <a:extLst>
              <a:ext uri="{FF2B5EF4-FFF2-40B4-BE49-F238E27FC236}">
                <a16:creationId xmlns:a16="http://schemas.microsoft.com/office/drawing/2014/main" id="{5B574D74-96B9-42D9-AB39-6C8E414CBE88}"/>
              </a:ext>
            </a:extLst>
          </p:cNvPr>
          <p:cNvSpPr txBox="1"/>
          <p:nvPr/>
        </p:nvSpPr>
        <p:spPr>
          <a:xfrm>
            <a:off x="8863858" y="4503200"/>
            <a:ext cx="50405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endParaRPr lang="zh-CN" altLang="en-US" sz="20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91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5" grpId="0" animBg="1"/>
      <p:bldP spid="47" grpId="0" animBg="1"/>
      <p:bldP spid="58" grpId="0" animBg="1"/>
      <p:bldP spid="59" grpId="0" animBg="1"/>
      <p:bldP spid="60" grpId="0" animBg="1"/>
      <p:bldP spid="6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C1EEB524-EDC4-40BD-AFAD-4F8E59C6D9E8}"/>
              </a:ext>
            </a:extLst>
          </p:cNvPr>
          <p:cNvGrpSpPr/>
          <p:nvPr/>
        </p:nvGrpSpPr>
        <p:grpSpPr>
          <a:xfrm>
            <a:off x="515938" y="1053997"/>
            <a:ext cx="9191106" cy="539885"/>
            <a:chOff x="679948" y="1028702"/>
            <a:chExt cx="9191106" cy="539885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C8E55F9-F1DA-4810-BEBE-55006D08CEBC}"/>
                </a:ext>
              </a:extLst>
            </p:cNvPr>
            <p:cNvSpPr/>
            <p:nvPr/>
          </p:nvSpPr>
          <p:spPr>
            <a:xfrm>
              <a:off x="749029" y="1070043"/>
              <a:ext cx="856660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流程图: 手动输入 15">
              <a:extLst>
                <a:ext uri="{FF2B5EF4-FFF2-40B4-BE49-F238E27FC236}">
                  <a16:creationId xmlns:a16="http://schemas.microsoft.com/office/drawing/2014/main" id="{7CBDA7B6-688B-4DED-8295-A4470D4AF5A4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64573FB-882F-497F-B4D0-84ACED698269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7598D62-3668-472B-AE87-5CCC5115DF9E}"/>
                </a:ext>
              </a:extLst>
            </p:cNvPr>
            <p:cNvSpPr txBox="1"/>
            <p:nvPr/>
          </p:nvSpPr>
          <p:spPr>
            <a:xfrm>
              <a:off x="2116401" y="1060569"/>
              <a:ext cx="775465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计算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1+2+3+……+100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的算法流程图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循环结构。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767936B4-E09A-40FD-A521-744C1403C5A5}"/>
                </a:ext>
              </a:extLst>
            </p:cNvPr>
            <p:cNvGrpSpPr/>
            <p:nvPr/>
          </p:nvGrpSpPr>
          <p:grpSpPr>
            <a:xfrm>
              <a:off x="9193296" y="1041429"/>
              <a:ext cx="152814" cy="165397"/>
              <a:chOff x="9211402" y="1023323"/>
              <a:chExt cx="152814" cy="165397"/>
            </a:xfrm>
          </p:grpSpPr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9298580F-9045-4A7F-8C04-592459A60B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11402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E55D09C6-B873-4797-A953-9C31447EDF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64216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A43A73D9-EABD-4B46-949A-356BF3D8D62E}"/>
                </a:ext>
              </a:extLst>
            </p:cNvPr>
            <p:cNvGrpSpPr/>
            <p:nvPr/>
          </p:nvGrpSpPr>
          <p:grpSpPr>
            <a:xfrm rot="5400000">
              <a:off x="9187067" y="1381293"/>
              <a:ext cx="152814" cy="165405"/>
              <a:chOff x="6186448" y="-2008495"/>
              <a:chExt cx="152814" cy="165405"/>
            </a:xfrm>
          </p:grpSpPr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8D41DAE7-7C45-49EA-98F9-6E453A87E7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48" y="-200849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90C13CF7-F638-477D-9292-9808AA2976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92" y="-2008487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6" name="Flowchart: Terminator 4">
            <a:extLst>
              <a:ext uri="{FF2B5EF4-FFF2-40B4-BE49-F238E27FC236}">
                <a16:creationId xmlns:a16="http://schemas.microsoft.com/office/drawing/2014/main" id="{FC43BC8B-2786-4CDB-8D63-71EB81C78F91}"/>
              </a:ext>
            </a:extLst>
          </p:cNvPr>
          <p:cNvSpPr/>
          <p:nvPr/>
        </p:nvSpPr>
        <p:spPr bwMode="auto">
          <a:xfrm>
            <a:off x="4655840" y="1655501"/>
            <a:ext cx="1440160" cy="461666"/>
          </a:xfrm>
          <a:prstGeom prst="flowChartTerminator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  始</a:t>
            </a:r>
          </a:p>
        </p:txBody>
      </p:sp>
      <p:cxnSp>
        <p:nvCxnSpPr>
          <p:cNvPr id="37" name="Straight Arrow Connector 5">
            <a:extLst>
              <a:ext uri="{FF2B5EF4-FFF2-40B4-BE49-F238E27FC236}">
                <a16:creationId xmlns:a16="http://schemas.microsoft.com/office/drawing/2014/main" id="{A7EE7620-4598-4278-9AE6-F8F77E438405}"/>
              </a:ext>
            </a:extLst>
          </p:cNvPr>
          <p:cNvCxnSpPr/>
          <p:nvPr/>
        </p:nvCxnSpPr>
        <p:spPr bwMode="auto">
          <a:xfrm>
            <a:off x="5411924" y="2117167"/>
            <a:ext cx="0" cy="50405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8" name="Straight Arrow Connector 7">
            <a:extLst>
              <a:ext uri="{FF2B5EF4-FFF2-40B4-BE49-F238E27FC236}">
                <a16:creationId xmlns:a16="http://schemas.microsoft.com/office/drawing/2014/main" id="{8B523551-01FD-4EDF-9B0E-99C5D2FD9BBE}"/>
              </a:ext>
            </a:extLst>
          </p:cNvPr>
          <p:cNvCxnSpPr/>
          <p:nvPr/>
        </p:nvCxnSpPr>
        <p:spPr bwMode="auto">
          <a:xfrm>
            <a:off x="5418306" y="3125279"/>
            <a:ext cx="0" cy="50405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9">
            <a:extLst>
              <a:ext uri="{FF2B5EF4-FFF2-40B4-BE49-F238E27FC236}">
                <a16:creationId xmlns:a16="http://schemas.microsoft.com/office/drawing/2014/main" id="{724B85FF-C3AF-4434-B88A-327758312819}"/>
              </a:ext>
            </a:extLst>
          </p:cNvPr>
          <p:cNvCxnSpPr/>
          <p:nvPr/>
        </p:nvCxnSpPr>
        <p:spPr bwMode="auto">
          <a:xfrm>
            <a:off x="5442118" y="4493431"/>
            <a:ext cx="0" cy="504056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0" name="Flowchart: Data 10">
            <a:extLst>
              <a:ext uri="{FF2B5EF4-FFF2-40B4-BE49-F238E27FC236}">
                <a16:creationId xmlns:a16="http://schemas.microsoft.com/office/drawing/2014/main" id="{8B66E3B9-C39F-4FD1-933E-34F867C31AAC}"/>
              </a:ext>
            </a:extLst>
          </p:cNvPr>
          <p:cNvSpPr/>
          <p:nvPr/>
        </p:nvSpPr>
        <p:spPr bwMode="auto">
          <a:xfrm>
            <a:off x="7203759" y="4815203"/>
            <a:ext cx="2603908" cy="618455"/>
          </a:xfrm>
          <a:prstGeom prst="flowChartInputOutput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sum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1" name="Flowchart: Terminator 12">
            <a:extLst>
              <a:ext uri="{FF2B5EF4-FFF2-40B4-BE49-F238E27FC236}">
                <a16:creationId xmlns:a16="http://schemas.microsoft.com/office/drawing/2014/main" id="{B52CA1B0-C3C1-4B05-BA8C-3775BFCCF54B}"/>
              </a:ext>
            </a:extLst>
          </p:cNvPr>
          <p:cNvSpPr/>
          <p:nvPr/>
        </p:nvSpPr>
        <p:spPr bwMode="auto">
          <a:xfrm>
            <a:off x="4655840" y="5901289"/>
            <a:ext cx="1440160" cy="496050"/>
          </a:xfrm>
          <a:prstGeom prst="flowChartTerminator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结  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2" name="Flowchart: Decision 22">
            <a:extLst>
              <a:ext uri="{FF2B5EF4-FFF2-40B4-BE49-F238E27FC236}">
                <a16:creationId xmlns:a16="http://schemas.microsoft.com/office/drawing/2014/main" id="{70564E21-8ADA-4D60-85E4-A9B6AED18658}"/>
              </a:ext>
            </a:extLst>
          </p:cNvPr>
          <p:cNvSpPr/>
          <p:nvPr/>
        </p:nvSpPr>
        <p:spPr bwMode="auto">
          <a:xfrm>
            <a:off x="3996148" y="3629335"/>
            <a:ext cx="2891940" cy="858781"/>
          </a:xfrm>
          <a:prstGeom prst="flowChartDecision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i&lt;=100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TextBox 23">
            <a:extLst>
              <a:ext uri="{FF2B5EF4-FFF2-40B4-BE49-F238E27FC236}">
                <a16:creationId xmlns:a16="http://schemas.microsoft.com/office/drawing/2014/main" id="{A023748E-4D37-446F-AF25-B2B84AAED3C8}"/>
              </a:ext>
            </a:extLst>
          </p:cNvPr>
          <p:cNvSpPr txBox="1"/>
          <p:nvPr/>
        </p:nvSpPr>
        <p:spPr>
          <a:xfrm>
            <a:off x="4655840" y="4506809"/>
            <a:ext cx="50405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Y</a:t>
            </a:r>
            <a:endParaRPr lang="zh-CN" altLang="en-US" sz="24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4" name="Group 37">
            <a:extLst>
              <a:ext uri="{FF2B5EF4-FFF2-40B4-BE49-F238E27FC236}">
                <a16:creationId xmlns:a16="http://schemas.microsoft.com/office/drawing/2014/main" id="{69CEA67C-F42B-4549-828F-DB2A1FC0C60B}"/>
              </a:ext>
            </a:extLst>
          </p:cNvPr>
          <p:cNvGrpSpPr/>
          <p:nvPr/>
        </p:nvGrpSpPr>
        <p:grpSpPr>
          <a:xfrm>
            <a:off x="6106437" y="5433658"/>
            <a:ext cx="2550474" cy="758098"/>
            <a:chOff x="4752020" y="5661248"/>
            <a:chExt cx="1908212" cy="576064"/>
          </a:xfrm>
        </p:grpSpPr>
        <p:cxnSp>
          <p:nvCxnSpPr>
            <p:cNvPr id="45" name="Straight Connector 36">
              <a:extLst>
                <a:ext uri="{FF2B5EF4-FFF2-40B4-BE49-F238E27FC236}">
                  <a16:creationId xmlns:a16="http://schemas.microsoft.com/office/drawing/2014/main" id="{9AE4189F-55BF-4F0E-A829-A31EDFCDF075}"/>
                </a:ext>
              </a:extLst>
            </p:cNvPr>
            <p:cNvCxnSpPr/>
            <p:nvPr/>
          </p:nvCxnSpPr>
          <p:spPr bwMode="auto">
            <a:xfrm>
              <a:off x="6660232" y="5661248"/>
              <a:ext cx="0" cy="576064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Arrow Connector 34">
              <a:extLst>
                <a:ext uri="{FF2B5EF4-FFF2-40B4-BE49-F238E27FC236}">
                  <a16:creationId xmlns:a16="http://schemas.microsoft.com/office/drawing/2014/main" id="{DC448BD9-8026-4F1F-BA99-F7AB7E10C6D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752020" y="6237312"/>
              <a:ext cx="1908212" cy="0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47" name="TextBox 39">
            <a:extLst>
              <a:ext uri="{FF2B5EF4-FFF2-40B4-BE49-F238E27FC236}">
                <a16:creationId xmlns:a16="http://schemas.microsoft.com/office/drawing/2014/main" id="{A964C21D-E173-4399-B2FB-7BE579CEE83B}"/>
              </a:ext>
            </a:extLst>
          </p:cNvPr>
          <p:cNvSpPr txBox="1"/>
          <p:nvPr/>
        </p:nvSpPr>
        <p:spPr>
          <a:xfrm>
            <a:off x="8760296" y="4395363"/>
            <a:ext cx="50405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endParaRPr lang="zh-CN" altLang="en-US" sz="24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8" name="Flowchart: Process 24">
            <a:extLst>
              <a:ext uri="{FF2B5EF4-FFF2-40B4-BE49-F238E27FC236}">
                <a16:creationId xmlns:a16="http://schemas.microsoft.com/office/drawing/2014/main" id="{8AB4F21E-3174-486B-85C0-8CAE75E8164E}"/>
              </a:ext>
            </a:extLst>
          </p:cNvPr>
          <p:cNvSpPr/>
          <p:nvPr/>
        </p:nvSpPr>
        <p:spPr bwMode="auto">
          <a:xfrm>
            <a:off x="3863752" y="2621223"/>
            <a:ext cx="3096344" cy="504056"/>
          </a:xfrm>
          <a:prstGeom prst="flowChartProcess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初始化：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i=1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sum=0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9" name="Flowchart: Process 26">
            <a:extLst>
              <a:ext uri="{FF2B5EF4-FFF2-40B4-BE49-F238E27FC236}">
                <a16:creationId xmlns:a16="http://schemas.microsoft.com/office/drawing/2014/main" id="{182E023D-CD0F-4331-AE01-49C06D9AC715}"/>
              </a:ext>
            </a:extLst>
          </p:cNvPr>
          <p:cNvSpPr/>
          <p:nvPr/>
        </p:nvSpPr>
        <p:spPr bwMode="auto">
          <a:xfrm>
            <a:off x="4210647" y="4998751"/>
            <a:ext cx="2472538" cy="834479"/>
          </a:xfrm>
          <a:prstGeom prst="flowChartProcess">
            <a:avLst/>
          </a:prstGeom>
          <a:solidFill>
            <a:schemeClr val="bg1">
              <a:alpha val="26000"/>
            </a:schemeClr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将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累加到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sum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</a:t>
            </a:r>
            <a:endParaRPr lang="en-US" altLang="zh-CN" sz="2400" dirty="0">
              <a:solidFill>
                <a:srgbClr val="0070C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的值增</a:t>
            </a:r>
            <a:r>
              <a:rPr lang="en-US" altLang="zh-CN" sz="2400" dirty="0">
                <a:solidFill>
                  <a:srgbClr val="0070C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kumimoji="0" lang="zh-CN" altLang="en-US" sz="24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50" name="Group 44">
            <a:extLst>
              <a:ext uri="{FF2B5EF4-FFF2-40B4-BE49-F238E27FC236}">
                <a16:creationId xmlns:a16="http://schemas.microsoft.com/office/drawing/2014/main" id="{B6210E7E-73D3-49C6-904C-A62AEE0E3B68}"/>
              </a:ext>
            </a:extLst>
          </p:cNvPr>
          <p:cNvGrpSpPr/>
          <p:nvPr/>
        </p:nvGrpSpPr>
        <p:grpSpPr>
          <a:xfrm>
            <a:off x="2994729" y="4053480"/>
            <a:ext cx="1219813" cy="1432222"/>
            <a:chOff x="1547664" y="3955802"/>
            <a:chExt cx="1296144" cy="1432222"/>
          </a:xfrm>
        </p:grpSpPr>
        <p:cxnSp>
          <p:nvCxnSpPr>
            <p:cNvPr id="51" name="Straight Connector 13">
              <a:extLst>
                <a:ext uri="{FF2B5EF4-FFF2-40B4-BE49-F238E27FC236}">
                  <a16:creationId xmlns:a16="http://schemas.microsoft.com/office/drawing/2014/main" id="{3AFCC1C5-EE66-4DAA-AF31-FE10187975D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547664" y="3955802"/>
              <a:ext cx="0" cy="1432222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Arrow Connector 15">
              <a:extLst>
                <a:ext uri="{FF2B5EF4-FFF2-40B4-BE49-F238E27FC236}">
                  <a16:creationId xmlns:a16="http://schemas.microsoft.com/office/drawing/2014/main" id="{0B77B85B-DD28-4333-86E7-6B9752A35ED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60403" y="3955802"/>
              <a:ext cx="1068500" cy="1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3" name="Straight Connector 20">
              <a:extLst>
                <a:ext uri="{FF2B5EF4-FFF2-40B4-BE49-F238E27FC236}">
                  <a16:creationId xmlns:a16="http://schemas.microsoft.com/office/drawing/2014/main" id="{512A2C6F-1E7D-4207-A882-26FE0FA94A3B}"/>
                </a:ext>
              </a:extLst>
            </p:cNvPr>
            <p:cNvCxnSpPr/>
            <p:nvPr/>
          </p:nvCxnSpPr>
          <p:spPr bwMode="auto">
            <a:xfrm>
              <a:off x="1547664" y="5373216"/>
              <a:ext cx="1296144" cy="0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4" name="Group 38">
            <a:extLst>
              <a:ext uri="{FF2B5EF4-FFF2-40B4-BE49-F238E27FC236}">
                <a16:creationId xmlns:a16="http://schemas.microsoft.com/office/drawing/2014/main" id="{955018CC-D16F-4234-986F-E8DC62B5D0FB}"/>
              </a:ext>
            </a:extLst>
          </p:cNvPr>
          <p:cNvGrpSpPr/>
          <p:nvPr/>
        </p:nvGrpSpPr>
        <p:grpSpPr>
          <a:xfrm>
            <a:off x="6894136" y="4053480"/>
            <a:ext cx="1764196" cy="727486"/>
            <a:chOff x="6299062" y="4192076"/>
            <a:chExt cx="1764196" cy="727486"/>
          </a:xfrm>
        </p:grpSpPr>
        <p:cxnSp>
          <p:nvCxnSpPr>
            <p:cNvPr id="55" name="Straight Arrow Connector 11">
              <a:extLst>
                <a:ext uri="{FF2B5EF4-FFF2-40B4-BE49-F238E27FC236}">
                  <a16:creationId xmlns:a16="http://schemas.microsoft.com/office/drawing/2014/main" id="{F6C1D6D1-270B-4ADF-8544-568E9306E5A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50255" y="4207137"/>
              <a:ext cx="0" cy="712425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6" name="Straight Connector 29">
              <a:extLst>
                <a:ext uri="{FF2B5EF4-FFF2-40B4-BE49-F238E27FC236}">
                  <a16:creationId xmlns:a16="http://schemas.microsoft.com/office/drawing/2014/main" id="{DE9A4101-7144-4E42-A367-00B34B4B2C4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99062" y="4192076"/>
              <a:ext cx="1764196" cy="0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19254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0" grpId="0" animBg="1"/>
      <p:bldP spid="41" grpId="0" animBg="1"/>
      <p:bldP spid="42" grpId="0" animBg="1"/>
      <p:bldP spid="43" grpId="0"/>
      <p:bldP spid="47" grpId="0"/>
      <p:bldP spid="48" grpId="0" animBg="1"/>
      <p:bldP spid="49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258</Words>
  <Application>Microsoft Office PowerPoint</Application>
  <PresentationFormat>宽屏</PresentationFormat>
  <Paragraphs>41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55</cp:revision>
  <dcterms:created xsi:type="dcterms:W3CDTF">2018-07-20T07:37:48Z</dcterms:created>
  <dcterms:modified xsi:type="dcterms:W3CDTF">2018-08-01T10:38:50Z</dcterms:modified>
</cp:coreProperties>
</file>

<file path=docProps/thumbnail.jpeg>
</file>